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7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0" r:id="rId21"/>
    <p:sldId id="301" r:id="rId22"/>
    <p:sldId id="302" r:id="rId23"/>
    <p:sldId id="303" r:id="rId24"/>
    <p:sldId id="292" r:id="rId25"/>
    <p:sldId id="294" r:id="rId26"/>
    <p:sldId id="295" r:id="rId27"/>
    <p:sldId id="296" r:id="rId28"/>
    <p:sldId id="297" r:id="rId29"/>
  </p:sldIdLst>
  <p:sldSz cx="10440988" cy="7561263"/>
  <p:notesSz cx="6858000" cy="9144000"/>
  <p:defaultTextStyle>
    <a:defPPr>
      <a:defRPr lang="fr-FR"/>
    </a:defPPr>
    <a:lvl1pPr marL="0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28598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57196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585794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14392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642991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171589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700186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228784" algn="l" defTabSz="10571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yah Meir" initials="OM" lastIdx="1" clrIdx="0">
    <p:extLst>
      <p:ext uri="{19B8F6BF-5375-455C-9EA6-DF929625EA0E}">
        <p15:presenceInfo xmlns:p15="http://schemas.microsoft.com/office/powerpoint/2012/main" userId="94b29148d65388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D1"/>
    <a:srgbClr val="6CEA6C"/>
    <a:srgbClr val="D6FEE2"/>
    <a:srgbClr val="81FFBA"/>
    <a:srgbClr val="72B94F"/>
    <a:srgbClr val="000000"/>
    <a:srgbClr val="2AA82A"/>
    <a:srgbClr val="B0D89C"/>
    <a:srgbClr val="D5FFD5"/>
    <a:srgbClr val="E6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67769" autoAdjust="0"/>
  </p:normalViewPr>
  <p:slideViewPr>
    <p:cSldViewPr>
      <p:cViewPr varScale="1">
        <p:scale>
          <a:sx n="75" d="100"/>
          <a:sy n="75" d="100"/>
        </p:scale>
        <p:origin x="2376" y="184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085D6-578F-46E1-84C2-6B3CDF9A9C7B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471A-FDAD-4803-84C9-1CD83A5A75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505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3D8D-F9F0-4410-822E-D06212339678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3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February 2012 - Budapest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4D19-C6E6-4F5B-8CFF-AB80F05103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714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40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7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6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6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0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5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0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39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7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891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49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42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62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6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82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97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00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86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5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73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6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8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9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53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4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February 2012 -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04D19-C6E6-4F5B-8CFF-AB80F05103B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8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3076" y="2348898"/>
            <a:ext cx="8874840" cy="162077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6150" y="4284719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6A5-2DFC-4BB3-8062-942262152E51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0A92-A4BC-430C-8E80-34AC484EE037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9718" y="302807"/>
            <a:ext cx="2349222" cy="645157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1" cy="64515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E704-6163-4743-A722-4C0D3D0A87BF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F13-B657-4019-B3F8-169AF21F404D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768" y="4858814"/>
            <a:ext cx="887484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4768" y="3204791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85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57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143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429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715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001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287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0CDD-C143-4381-8467-FCE04C0707B7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2051" y="1764299"/>
            <a:ext cx="4611436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7504" y="1764299"/>
            <a:ext cx="4611436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B21F-099D-4B77-B114-0E5BC86B296B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52" y="1692535"/>
            <a:ext cx="4613250" cy="70536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8598" indent="0">
              <a:buNone/>
              <a:defRPr sz="2300" b="1"/>
            </a:lvl2pPr>
            <a:lvl3pPr marL="1057196" indent="0">
              <a:buNone/>
              <a:defRPr sz="2200" b="1"/>
            </a:lvl3pPr>
            <a:lvl4pPr marL="1585794" indent="0">
              <a:buNone/>
              <a:defRPr sz="1900" b="1"/>
            </a:lvl4pPr>
            <a:lvl5pPr marL="2114392" indent="0">
              <a:buNone/>
              <a:defRPr sz="1900" b="1"/>
            </a:lvl5pPr>
            <a:lvl6pPr marL="2642991" indent="0">
              <a:buNone/>
              <a:defRPr sz="1900" b="1"/>
            </a:lvl6pPr>
            <a:lvl7pPr marL="3171589" indent="0">
              <a:buNone/>
              <a:defRPr sz="1900" b="1"/>
            </a:lvl7pPr>
            <a:lvl8pPr marL="3700186" indent="0">
              <a:buNone/>
              <a:defRPr sz="1900" b="1"/>
            </a:lvl8pPr>
            <a:lvl9pPr marL="4228784" indent="0">
              <a:buNone/>
              <a:defRPr sz="1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52" y="2397904"/>
            <a:ext cx="4613250" cy="435647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03879" y="1692535"/>
            <a:ext cx="4615062" cy="70536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8598" indent="0">
              <a:buNone/>
              <a:defRPr sz="2300" b="1"/>
            </a:lvl2pPr>
            <a:lvl3pPr marL="1057196" indent="0">
              <a:buNone/>
              <a:defRPr sz="2200" b="1"/>
            </a:lvl3pPr>
            <a:lvl4pPr marL="1585794" indent="0">
              <a:buNone/>
              <a:defRPr sz="1900" b="1"/>
            </a:lvl4pPr>
            <a:lvl5pPr marL="2114392" indent="0">
              <a:buNone/>
              <a:defRPr sz="1900" b="1"/>
            </a:lvl5pPr>
            <a:lvl6pPr marL="2642991" indent="0">
              <a:buNone/>
              <a:defRPr sz="1900" b="1"/>
            </a:lvl6pPr>
            <a:lvl7pPr marL="3171589" indent="0">
              <a:buNone/>
              <a:defRPr sz="1900" b="1"/>
            </a:lvl7pPr>
            <a:lvl8pPr marL="3700186" indent="0">
              <a:buNone/>
              <a:defRPr sz="1900" b="1"/>
            </a:lvl8pPr>
            <a:lvl9pPr marL="4228784" indent="0">
              <a:buNone/>
              <a:defRPr sz="1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79" y="2397904"/>
            <a:ext cx="4615062" cy="435647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C94-E59E-432F-BFB5-E27DC7B7E988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415C-8691-49BB-9EF3-D4F1BA24E60A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031F-01D1-4B21-91FB-407E3D2993D7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4" y="301055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2137" y="301055"/>
            <a:ext cx="5836804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054" y="1582269"/>
            <a:ext cx="3435013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28598" indent="0">
              <a:buNone/>
              <a:defRPr sz="1400"/>
            </a:lvl2pPr>
            <a:lvl3pPr marL="1057196" indent="0">
              <a:buNone/>
              <a:defRPr sz="1200"/>
            </a:lvl3pPr>
            <a:lvl4pPr marL="1585794" indent="0">
              <a:buNone/>
              <a:defRPr sz="1100"/>
            </a:lvl4pPr>
            <a:lvl5pPr marL="2114392" indent="0">
              <a:buNone/>
              <a:defRPr sz="1100"/>
            </a:lvl5pPr>
            <a:lvl6pPr marL="2642991" indent="0">
              <a:buNone/>
              <a:defRPr sz="1100"/>
            </a:lvl6pPr>
            <a:lvl7pPr marL="3171589" indent="0">
              <a:buNone/>
              <a:defRPr sz="1100"/>
            </a:lvl7pPr>
            <a:lvl8pPr marL="3700186" indent="0">
              <a:buNone/>
              <a:defRPr sz="1100"/>
            </a:lvl8pPr>
            <a:lvl9pPr marL="4228784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5524-FEB9-4B90-AF96-BD080A45FE58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510" y="5292888"/>
            <a:ext cx="6264593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46510" y="675614"/>
            <a:ext cx="6264593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8598" indent="0">
              <a:buNone/>
              <a:defRPr sz="3300"/>
            </a:lvl2pPr>
            <a:lvl3pPr marL="1057196" indent="0">
              <a:buNone/>
              <a:defRPr sz="2800"/>
            </a:lvl3pPr>
            <a:lvl4pPr marL="1585794" indent="0">
              <a:buNone/>
              <a:defRPr sz="2300"/>
            </a:lvl4pPr>
            <a:lvl5pPr marL="2114392" indent="0">
              <a:buNone/>
              <a:defRPr sz="2300"/>
            </a:lvl5pPr>
            <a:lvl6pPr marL="2642991" indent="0">
              <a:buNone/>
              <a:defRPr sz="2300"/>
            </a:lvl6pPr>
            <a:lvl7pPr marL="3171589" indent="0">
              <a:buNone/>
              <a:defRPr sz="2300"/>
            </a:lvl7pPr>
            <a:lvl8pPr marL="3700186" indent="0">
              <a:buNone/>
              <a:defRPr sz="2300"/>
            </a:lvl8pPr>
            <a:lvl9pPr marL="422878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510" y="5917741"/>
            <a:ext cx="6264593" cy="887398"/>
          </a:xfrm>
        </p:spPr>
        <p:txBody>
          <a:bodyPr/>
          <a:lstStyle>
            <a:lvl1pPr marL="0" indent="0">
              <a:buNone/>
              <a:defRPr sz="1700"/>
            </a:lvl1pPr>
            <a:lvl2pPr marL="528598" indent="0">
              <a:buNone/>
              <a:defRPr sz="1400"/>
            </a:lvl2pPr>
            <a:lvl3pPr marL="1057196" indent="0">
              <a:buNone/>
              <a:defRPr sz="1200"/>
            </a:lvl3pPr>
            <a:lvl4pPr marL="1585794" indent="0">
              <a:buNone/>
              <a:defRPr sz="1100"/>
            </a:lvl4pPr>
            <a:lvl5pPr marL="2114392" indent="0">
              <a:buNone/>
              <a:defRPr sz="1100"/>
            </a:lvl5pPr>
            <a:lvl6pPr marL="2642991" indent="0">
              <a:buNone/>
              <a:defRPr sz="1100"/>
            </a:lvl6pPr>
            <a:lvl7pPr marL="3171589" indent="0">
              <a:buNone/>
              <a:defRPr sz="1100"/>
            </a:lvl7pPr>
            <a:lvl8pPr marL="3700186" indent="0">
              <a:buNone/>
              <a:defRPr sz="1100"/>
            </a:lvl8pPr>
            <a:lvl9pPr marL="4228784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0D30-C6B1-4843-AA25-2136C526C521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February 2012  - Budapest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2054" y="302804"/>
            <a:ext cx="9396889" cy="1260211"/>
          </a:xfrm>
          <a:prstGeom prst="rect">
            <a:avLst/>
          </a:prstGeom>
        </p:spPr>
        <p:txBody>
          <a:bodyPr vert="horz" lIns="105719" tIns="52860" rIns="105719" bIns="5286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54" y="1764299"/>
            <a:ext cx="9396889" cy="4990084"/>
          </a:xfrm>
          <a:prstGeom prst="rect">
            <a:avLst/>
          </a:prstGeom>
        </p:spPr>
        <p:txBody>
          <a:bodyPr vert="horz" lIns="105719" tIns="52860" rIns="105719" bIns="5286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2054" y="7008176"/>
            <a:ext cx="2436230" cy="402568"/>
          </a:xfrm>
          <a:prstGeom prst="rect">
            <a:avLst/>
          </a:prstGeom>
        </p:spPr>
        <p:txBody>
          <a:bodyPr vert="horz" lIns="105719" tIns="52860" rIns="105719" bIns="528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F37-7C13-4C06-A84F-5C216CA240B2}" type="datetime1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7342" y="7008176"/>
            <a:ext cx="3306313" cy="402568"/>
          </a:xfrm>
          <a:prstGeom prst="rect">
            <a:avLst/>
          </a:prstGeom>
        </p:spPr>
        <p:txBody>
          <a:bodyPr vert="horz" lIns="105719" tIns="52860" rIns="105719" bIns="528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February 2012  - Budapest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82712" y="7008176"/>
            <a:ext cx="2436230" cy="402568"/>
          </a:xfrm>
          <a:prstGeom prst="rect">
            <a:avLst/>
          </a:prstGeom>
        </p:spPr>
        <p:txBody>
          <a:bodyPr vert="horz" lIns="105719" tIns="52860" rIns="105719" bIns="528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17F8-1C34-464A-88FF-AB39F9B875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05719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449" indent="-396449" algn="l" defTabSz="105719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8972" indent="-330374" algn="l" defTabSz="105719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1495" indent="-264299" algn="l" defTabSz="105719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093" indent="-264299" algn="l" defTabSz="105719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8692" indent="-264299" algn="l" defTabSz="105719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7290" indent="-264299" algn="l" defTabSz="10571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5887" indent="-264299" algn="l" defTabSz="10571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4485" indent="-264299" algn="l" defTabSz="10571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083" indent="-264299" algn="l" defTabSz="10571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8598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7196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794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392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991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71589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0186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784" algn="l" defTabSz="10571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8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8.wmf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sp>
        <p:nvSpPr>
          <p:cNvPr id="9" name="textruta 10"/>
          <p:cNvSpPr txBox="1"/>
          <p:nvPr/>
        </p:nvSpPr>
        <p:spPr>
          <a:xfrm>
            <a:off x="2358565" y="2013620"/>
            <a:ext cx="603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u="sng" dirty="0"/>
              <a:t>D</a:t>
            </a:r>
            <a:r>
              <a:rPr lang="en-US" sz="4800" b="1" u="sng" dirty="0" err="1"/>
              <a:t>ealing</a:t>
            </a:r>
            <a:r>
              <a:rPr lang="en-US" sz="4800" b="1" u="sng" dirty="0"/>
              <a:t> with Covid-19</a:t>
            </a:r>
            <a:endParaRPr lang="sv-SE" sz="4800" b="1" u="sng" dirty="0"/>
          </a:p>
        </p:txBody>
      </p:sp>
      <p:sp>
        <p:nvSpPr>
          <p:cNvPr id="11" name="textruta 11"/>
          <p:cNvSpPr txBox="1"/>
          <p:nvPr/>
        </p:nvSpPr>
        <p:spPr>
          <a:xfrm>
            <a:off x="1989938" y="307841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Gilad Ofir &amp; Oryah Meir</a:t>
            </a:r>
          </a:p>
        </p:txBody>
      </p:sp>
      <p:pic>
        <p:nvPicPr>
          <p:cNvPr id="12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5914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66" y="4034176"/>
            <a:ext cx="2700214" cy="9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84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July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5997" y="2571306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BRIDGE ACTIVITIES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14" y="3924158"/>
            <a:ext cx="2960374" cy="14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372622" y="5460612"/>
            <a:ext cx="26568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6,300 participations</a:t>
            </a:r>
          </a:p>
        </p:txBody>
      </p:sp>
    </p:spTree>
    <p:extLst>
      <p:ext uri="{BB962C8B-B14F-4D97-AF65-F5344CB8AC3E}">
        <p14:creationId xmlns:p14="http://schemas.microsoft.com/office/powerpoint/2010/main" val="587871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476078" y="1327147"/>
            <a:ext cx="36159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October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8753" y="2423832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ARRANGING ONLINE NATIONAL &amp; INTERNATIONAL BRIDGE ACTIVITIES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74117" y="4176524"/>
            <a:ext cx="401719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First Online Team competition:</a:t>
            </a:r>
          </a:p>
          <a:p>
            <a:r>
              <a:rPr lang="en-US" sz="2400" dirty="0"/>
              <a:t>The National Cup</a:t>
            </a:r>
          </a:p>
        </p:txBody>
      </p:sp>
    </p:spTree>
    <p:extLst>
      <p:ext uri="{BB962C8B-B14F-4D97-AF65-F5344CB8AC3E}">
        <p14:creationId xmlns:p14="http://schemas.microsoft.com/office/powerpoint/2010/main" val="3185151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668407" y="1327147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November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8753" y="2423832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ARRANGING ONLINE NATIONAL &amp; INTERNATIONAL BRIDGE ACTIVITIES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79540" y="4424487"/>
            <a:ext cx="42063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First Teams League competition</a:t>
            </a:r>
          </a:p>
        </p:txBody>
      </p:sp>
    </p:spTree>
    <p:extLst>
      <p:ext uri="{BB962C8B-B14F-4D97-AF65-F5344CB8AC3E}">
        <p14:creationId xmlns:p14="http://schemas.microsoft.com/office/powerpoint/2010/main" val="1178756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147282" y="1215914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February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8753" y="2423832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FRONTAL ACTIVITY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64" y="918381"/>
            <a:ext cx="3413352" cy="16125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06" y="3362924"/>
            <a:ext cx="1326265" cy="17756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2604" y="4945910"/>
            <a:ext cx="61266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</a:t>
            </a:r>
          </a:p>
        </p:txBody>
      </p:sp>
      <p:graphicFrame>
        <p:nvGraphicFramePr>
          <p:cNvPr id="13" name="אובייקט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46251"/>
              </p:ext>
            </p:extLst>
          </p:nvPr>
        </p:nvGraphicFramePr>
        <p:xfrm>
          <a:off x="6405913" y="3453925"/>
          <a:ext cx="1727493" cy="14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" name="Image" r:id="rId7" imgW="17066520" imgH="14603040" progId="Photoshop.Image.10">
                  <p:embed/>
                </p:oleObj>
              </mc:Choice>
              <mc:Fallback>
                <p:oleObj name="Image" r:id="rId7" imgW="17066520" imgH="1460304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5913" y="3453925"/>
                        <a:ext cx="1727493" cy="147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50" y="4812961"/>
            <a:ext cx="1549709" cy="1829264"/>
          </a:xfrm>
          <a:prstGeom prst="rect">
            <a:avLst/>
          </a:prstGeom>
        </p:spPr>
      </p:pic>
      <p:graphicFrame>
        <p:nvGraphicFramePr>
          <p:cNvPr id="21" name="אובייקט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21658"/>
              </p:ext>
            </p:extLst>
          </p:nvPr>
        </p:nvGraphicFramePr>
        <p:xfrm>
          <a:off x="5814316" y="5534426"/>
          <a:ext cx="1455343" cy="110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" name="Image" r:id="rId10" imgW="7339680" imgH="5587200" progId="Photoshop.Image.10">
                  <p:embed/>
                </p:oleObj>
              </mc:Choice>
              <mc:Fallback>
                <p:oleObj name="Image" r:id="rId10" imgW="7339680" imgH="558720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14316" y="5534426"/>
                        <a:ext cx="1455343" cy="1107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תמונה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161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044672" y="1371289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April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55998" y="2485757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AGE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64" y="918381"/>
            <a:ext cx="3413352" cy="16125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8" y="3786272"/>
            <a:ext cx="1326265" cy="1775661"/>
          </a:xfrm>
          <a:prstGeom prst="rect">
            <a:avLst/>
          </a:prstGeom>
        </p:spPr>
      </p:pic>
      <p:graphicFrame>
        <p:nvGraphicFramePr>
          <p:cNvPr id="13" name="אובייקט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885738"/>
              </p:ext>
            </p:extLst>
          </p:nvPr>
        </p:nvGraphicFramePr>
        <p:xfrm>
          <a:off x="7973154" y="3732646"/>
          <a:ext cx="1727493" cy="14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" name="Image" r:id="rId7" imgW="17066520" imgH="14603040" progId="Photoshop.Image.10">
                  <p:embed/>
                </p:oleObj>
              </mc:Choice>
              <mc:Fallback>
                <p:oleObj name="Image" r:id="rId7" imgW="17066520" imgH="1460304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73154" y="3732646"/>
                        <a:ext cx="1727493" cy="147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18" y="4493574"/>
            <a:ext cx="1549709" cy="1829264"/>
          </a:xfrm>
          <a:prstGeom prst="rect">
            <a:avLst/>
          </a:prstGeom>
        </p:spPr>
      </p:pic>
      <p:graphicFrame>
        <p:nvGraphicFramePr>
          <p:cNvPr id="21" name="אובייקט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806068"/>
              </p:ext>
            </p:extLst>
          </p:nvPr>
        </p:nvGraphicFramePr>
        <p:xfrm>
          <a:off x="7729437" y="5664183"/>
          <a:ext cx="1455343" cy="110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" name="Image" r:id="rId10" imgW="7339680" imgH="5587200" progId="Photoshop.Image.10">
                  <p:embed/>
                </p:oleObj>
              </mc:Choice>
              <mc:Fallback>
                <p:oleObj name="Image" r:id="rId10" imgW="7339680" imgH="558720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29437" y="5664183"/>
                        <a:ext cx="1455343" cy="1107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תמונה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4" y="3691379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92" y="2902619"/>
            <a:ext cx="1098413" cy="109841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30" y="3065235"/>
            <a:ext cx="480222" cy="64294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0" y="3427932"/>
            <a:ext cx="1098413" cy="109841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18" y="3590548"/>
            <a:ext cx="480222" cy="642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2379" y="5356274"/>
            <a:ext cx="2052073" cy="16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9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9"/>
          <p:cNvSpPr/>
          <p:nvPr/>
        </p:nvSpPr>
        <p:spPr>
          <a:xfrm>
            <a:off x="1404070" y="1324740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20157" y="2512868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IBF TERMINATES ITS ONLINE ACTIVITIES 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64" y="918381"/>
            <a:ext cx="3413352" cy="1612515"/>
          </a:xfrm>
          <a:prstGeom prst="rect">
            <a:avLst/>
          </a:prstGeom>
        </p:spPr>
      </p:pic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39740"/>
              </p:ext>
            </p:extLst>
          </p:nvPr>
        </p:nvGraphicFramePr>
        <p:xfrm>
          <a:off x="1960388" y="3560838"/>
          <a:ext cx="6960660" cy="128016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232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8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CLUBS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IBF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ACTIVITY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ym typeface="Wingdings" panose="05000000000000000000" pitchFamily="2" charset="2"/>
                        </a:rPr>
                        <a:t>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b="1" dirty="0">
                          <a:sym typeface="Wingdings" panose="05000000000000000000" pitchFamily="2" charset="2"/>
                        </a:rPr>
                        <a:t>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Online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ym typeface="Wingdings" panose="05000000000000000000" pitchFamily="2" charset="2"/>
                        </a:rPr>
                        <a:t>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ym typeface="Wingdings" panose="05000000000000000000" pitchFamily="2" charset="2"/>
                        </a:rPr>
                        <a:t>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Frontal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18" y="4840998"/>
            <a:ext cx="1326265" cy="1775661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84" y="5225491"/>
            <a:ext cx="1098413" cy="1098413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</p:spTree>
    <p:extLst>
      <p:ext uri="{BB962C8B-B14F-4D97-AF65-F5344CB8AC3E}">
        <p14:creationId xmlns:p14="http://schemas.microsoft.com/office/powerpoint/2010/main" val="2747550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393" y="1604334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916238" y="1266448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Clubs Status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48" y="2539526"/>
            <a:ext cx="2952328" cy="1394721"/>
          </a:xfrm>
          <a:prstGeom prst="rect">
            <a:avLst/>
          </a:prstGeom>
        </p:spPr>
      </p:pic>
      <p:pic>
        <p:nvPicPr>
          <p:cNvPr id="10247" name="Picture 7" descr="Contented Cow Partners | Leadership Development Exigencies, Circa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2" y="2557532"/>
            <a:ext cx="3511251" cy="16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7" y="4181366"/>
            <a:ext cx="1326265" cy="1775661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00214" y="4428703"/>
            <a:ext cx="470000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23" y="4428703"/>
            <a:ext cx="984967" cy="1318717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9180934" y="4573880"/>
            <a:ext cx="32733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22" y="4827877"/>
            <a:ext cx="591170" cy="58545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43" y="4565859"/>
            <a:ext cx="1098413" cy="1098413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6741583" y="4188041"/>
            <a:ext cx="32733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16" y="6224772"/>
            <a:ext cx="816624" cy="43617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252502" y="5820862"/>
            <a:ext cx="32733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3" name="תמונה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45" y="5098682"/>
            <a:ext cx="984967" cy="13187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4" name="TextBox 43"/>
          <p:cNvSpPr txBox="1"/>
          <p:nvPr/>
        </p:nvSpPr>
        <p:spPr>
          <a:xfrm>
            <a:off x="8260556" y="5243859"/>
            <a:ext cx="32733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8" name="תמונה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77" y="4439267"/>
            <a:ext cx="984967" cy="13187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9" name="TextBox 48"/>
          <p:cNvSpPr txBox="1"/>
          <p:nvPr/>
        </p:nvSpPr>
        <p:spPr>
          <a:xfrm>
            <a:off x="7276088" y="4584444"/>
            <a:ext cx="32733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51" name="תמונה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11" y="5573031"/>
            <a:ext cx="816624" cy="43617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תמונה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87" y="5198218"/>
            <a:ext cx="984967" cy="1318717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947226" y="5338419"/>
            <a:ext cx="470000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54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54" name="תמונה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72" y="4817698"/>
            <a:ext cx="755090" cy="7550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15" y="5580926"/>
            <a:ext cx="755090" cy="755090"/>
          </a:xfrm>
          <a:prstGeom prst="rect">
            <a:avLst/>
          </a:prstGeom>
          <a:effectLst>
            <a:glow rad="127000">
              <a:srgbClr val="ABFFD1"/>
            </a:glow>
            <a:outerShdw blurRad="50800" dist="50800" dir="5400000" algn="ctr" rotWithShape="0">
              <a:srgbClr val="72B94F"/>
            </a:outerShdw>
          </a:effectLst>
        </p:spPr>
      </p:pic>
    </p:spTree>
    <p:extLst>
      <p:ext uri="{BB962C8B-B14F-4D97-AF65-F5344CB8AC3E}">
        <p14:creationId xmlns:p14="http://schemas.microsoft.com/office/powerpoint/2010/main" val="1034117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9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54331" y="1400266"/>
            <a:ext cx="4840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December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2466061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OMICRON BLITZ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64" y="918381"/>
            <a:ext cx="3413352" cy="16125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8" y="3786272"/>
            <a:ext cx="1326265" cy="177566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18" y="3950321"/>
            <a:ext cx="2314972" cy="123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27" y="4244963"/>
            <a:ext cx="1098413" cy="1098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70" y="4903387"/>
            <a:ext cx="1319984" cy="99396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0981">
            <a:off x="1229532" y="4611228"/>
            <a:ext cx="1319984" cy="99396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30" y="2584741"/>
            <a:ext cx="4302091" cy="41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9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982" y="155562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399373" y="2428406"/>
            <a:ext cx="564225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THE ENTRY OF ROBOTS INTO OUR LIVES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37" y="3193208"/>
            <a:ext cx="3744896" cy="351312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0" y="3528802"/>
            <a:ext cx="3530543" cy="3530543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567420" y="3766149"/>
            <a:ext cx="26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Unfair advantage?!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04" y="5907218"/>
            <a:ext cx="1182338" cy="11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1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12000" y="2450840"/>
            <a:ext cx="544508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MASTER POINTS ALLOCATION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099725" y="3256543"/>
            <a:ext cx="28966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allow it?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284390" y="3276575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791474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372" y="3228494"/>
            <a:ext cx="4886266" cy="372244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מלבן 16"/>
          <p:cNvSpPr/>
          <p:nvPr/>
        </p:nvSpPr>
        <p:spPr>
          <a:xfrm>
            <a:off x="2484190" y="2599025"/>
            <a:ext cx="6085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CAME TO A COMPLETE STANDSTILL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80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12000" y="2450840"/>
            <a:ext cx="544508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MASTER POINTS ALLOCATION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099725" y="3256543"/>
            <a:ext cx="8575568" cy="100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allow it?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much to award?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284390" y="3276575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4276142" y="3872714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LESS THAN FRONTAL TOURNAMENTS</a:t>
            </a:r>
          </a:p>
        </p:txBody>
      </p:sp>
    </p:spTree>
    <p:extLst>
      <p:ext uri="{BB962C8B-B14F-4D97-AF65-F5344CB8AC3E}">
        <p14:creationId xmlns:p14="http://schemas.microsoft.com/office/powerpoint/2010/main" val="2687716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12000" y="2450840"/>
            <a:ext cx="544508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MASTER POINTS ALLOCATION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99725" y="3256543"/>
            <a:ext cx="8575568" cy="16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allow it?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much to award?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in clubs’ competitions too? </a:t>
            </a:r>
          </a:p>
        </p:txBody>
      </p:sp>
      <p:sp>
        <p:nvSpPr>
          <p:cNvPr id="13" name="מלבן 12"/>
          <p:cNvSpPr/>
          <p:nvPr/>
        </p:nvSpPr>
        <p:spPr>
          <a:xfrm>
            <a:off x="4284390" y="3276575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5" name="מלבן 14"/>
          <p:cNvSpPr/>
          <p:nvPr/>
        </p:nvSpPr>
        <p:spPr>
          <a:xfrm>
            <a:off x="4276142" y="3872714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LESS THAN FRONTAL TOURNAMENTS</a:t>
            </a:r>
          </a:p>
        </p:txBody>
      </p:sp>
      <p:sp>
        <p:nvSpPr>
          <p:cNvPr id="16" name="מלבן 15"/>
          <p:cNvSpPr/>
          <p:nvPr/>
        </p:nvSpPr>
        <p:spPr>
          <a:xfrm>
            <a:off x="7660518" y="4583095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ONLY LOCAL MP</a:t>
            </a:r>
          </a:p>
        </p:txBody>
      </p:sp>
    </p:spTree>
    <p:extLst>
      <p:ext uri="{BB962C8B-B14F-4D97-AF65-F5344CB8AC3E}">
        <p14:creationId xmlns:p14="http://schemas.microsoft.com/office/powerpoint/2010/main" val="2085985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12000" y="2450840"/>
            <a:ext cx="544508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MASTER POINTS ALLOCATION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99725" y="3256543"/>
            <a:ext cx="857556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allow it?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much to award?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in clubs’ competitions too?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to a member playing with a non-member?</a:t>
            </a:r>
          </a:p>
        </p:txBody>
      </p:sp>
      <p:sp>
        <p:nvSpPr>
          <p:cNvPr id="13" name="מלבן 12"/>
          <p:cNvSpPr/>
          <p:nvPr/>
        </p:nvSpPr>
        <p:spPr>
          <a:xfrm>
            <a:off x="4284390" y="3276575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5" name="מלבן 14"/>
          <p:cNvSpPr/>
          <p:nvPr/>
        </p:nvSpPr>
        <p:spPr>
          <a:xfrm>
            <a:off x="4276142" y="3872714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LESS THAN FRONTAL TOURNAMENTS</a:t>
            </a:r>
          </a:p>
        </p:txBody>
      </p:sp>
      <p:sp>
        <p:nvSpPr>
          <p:cNvPr id="16" name="מלבן 15"/>
          <p:cNvSpPr/>
          <p:nvPr/>
        </p:nvSpPr>
        <p:spPr>
          <a:xfrm>
            <a:off x="7660518" y="4583095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ONLY LOCAL MP</a:t>
            </a:r>
          </a:p>
        </p:txBody>
      </p:sp>
      <p:sp>
        <p:nvSpPr>
          <p:cNvPr id="17" name="מלבן 16"/>
          <p:cNvSpPr/>
          <p:nvPr/>
        </p:nvSpPr>
        <p:spPr>
          <a:xfrm>
            <a:off x="8952397" y="5220139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398145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12000" y="2450840"/>
            <a:ext cx="5445080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MASTER POINTS ALLOCATION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99725" y="3256543"/>
            <a:ext cx="8575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allow it?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much to award?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in clubs’ competitions too? 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to a member playing with a non-member?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we award MP to a member playing with a robot? </a:t>
            </a:r>
          </a:p>
          <a:p>
            <a:pPr lvl="0">
              <a:lnSpc>
                <a:spcPts val="1750"/>
              </a:lnSpc>
              <a:spcAft>
                <a:spcPts val="800"/>
              </a:spcAft>
            </a:pP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4284390" y="3276575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4" name="מלבן 13"/>
          <p:cNvSpPr/>
          <p:nvPr/>
        </p:nvSpPr>
        <p:spPr>
          <a:xfrm>
            <a:off x="4276142" y="3872714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LESS THAN FRONTAL TOURNAMENTS</a:t>
            </a:r>
          </a:p>
        </p:txBody>
      </p:sp>
      <p:sp>
        <p:nvSpPr>
          <p:cNvPr id="15" name="מלבן 14"/>
          <p:cNvSpPr/>
          <p:nvPr/>
        </p:nvSpPr>
        <p:spPr>
          <a:xfrm>
            <a:off x="7660518" y="4583095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ONLY LOCAL MP</a:t>
            </a:r>
          </a:p>
        </p:txBody>
      </p:sp>
      <p:sp>
        <p:nvSpPr>
          <p:cNvPr id="16" name="מלבן 15"/>
          <p:cNvSpPr/>
          <p:nvPr/>
        </p:nvSpPr>
        <p:spPr>
          <a:xfrm>
            <a:off x="8952397" y="5220139"/>
            <a:ext cx="4688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7" name="מלבן 16"/>
          <p:cNvSpPr/>
          <p:nvPr/>
        </p:nvSpPr>
        <p:spPr>
          <a:xfrm>
            <a:off x="8028806" y="5888938"/>
            <a:ext cx="2896633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619440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2696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406401" y="2221417"/>
            <a:ext cx="5857053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i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ONLINE CHEATING - THE REAL PANDEMIC 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Helper4u Maid/bai, Cook/chef - Empty Profile Picture Female Transparent PNG  - 437x462 - Free Download on Nice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2" y="3951887"/>
            <a:ext cx="1248495" cy="13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ownload - Empty Profile PNG Image | Transparent PNG Free Download on  See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22" y="3925197"/>
            <a:ext cx="1347100" cy="13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חץ שמאלה 33"/>
          <p:cNvSpPr/>
          <p:nvPr/>
        </p:nvSpPr>
        <p:spPr>
          <a:xfrm>
            <a:off x="4184534" y="4698517"/>
            <a:ext cx="1944216" cy="330196"/>
          </a:xfrm>
          <a:prstGeom prst="leftArrow">
            <a:avLst/>
          </a:prstGeom>
          <a:solidFill>
            <a:srgbClr val="D6F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חץ ימינה 34"/>
          <p:cNvSpPr/>
          <p:nvPr/>
        </p:nvSpPr>
        <p:spPr>
          <a:xfrm>
            <a:off x="4212382" y="4176243"/>
            <a:ext cx="1944216" cy="373431"/>
          </a:xfrm>
          <a:prstGeom prst="rightArrow">
            <a:avLst/>
          </a:prstGeom>
          <a:solidFill>
            <a:srgbClr val="D6F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9139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022" y="1566133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WHICH REQUIRED OUR SPECIAL ATTENTION DURING THE LAST 2 YEARS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132262" y="2294783"/>
            <a:ext cx="31704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i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MEMBERSHIP ISSUES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099725" y="3256543"/>
            <a:ext cx="857556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Digital services were accessible to members only </a:t>
            </a:r>
          </a:p>
          <a:p>
            <a:pPr lvl="0">
              <a:lnSpc>
                <a:spcPts val="1750"/>
              </a:lnSpc>
              <a:spcAft>
                <a:spcPts val="800"/>
              </a:spcAft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Zoom lectures on various topics not related to Bridge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Open Zoom meetings between members and the executive committee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Free online tournaments as a gift for the Israeli Independence Day</a:t>
            </a:r>
          </a:p>
          <a:p>
            <a:pPr marL="342900" lvl="0" indent="-342900">
              <a:lnSpc>
                <a:spcPts val="175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1094945" y="6053810"/>
            <a:ext cx="8575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5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</a:rPr>
              <a:t>Despite our huge efforts, renewals dropped down by 1,500 members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5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SUMMARIZING 2 YEARS OF ACTIVITY UNDER THE COVID CLOUD?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142071" y="2185950"/>
            <a:ext cx="1621919" cy="34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i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DAMAGES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099725" y="2419054"/>
            <a:ext cx="857556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Drastic decline in the Federation’s income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Significant decline in the number of members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A freeze on the youth program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A stop on Team trainings, 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A cancellation of international activities, 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Addiction to online tournaments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Decrease in clubs  activity </a:t>
            </a:r>
          </a:p>
        </p:txBody>
      </p:sp>
      <p:sp>
        <p:nvSpPr>
          <p:cNvPr id="7" name="סוגר זוויתי 6"/>
          <p:cNvSpPr/>
          <p:nvPr/>
        </p:nvSpPr>
        <p:spPr>
          <a:xfrm>
            <a:off x="7020694" y="2794877"/>
            <a:ext cx="618102" cy="34340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812782" y="3884067"/>
            <a:ext cx="2406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A negative effect on  the government’s subsidy for 2022</a:t>
            </a:r>
          </a:p>
        </p:txBody>
      </p:sp>
    </p:spTree>
    <p:extLst>
      <p:ext uri="{BB962C8B-B14F-4D97-AF65-F5344CB8AC3E}">
        <p14:creationId xmlns:p14="http://schemas.microsoft.com/office/powerpoint/2010/main" val="4023475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build="p"/>
      <p:bldP spid="7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022" y="1566133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94509" y="1447453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SUMMARIZIN 2 YEARS OF ACTIVITY UNDER THE COVID CLOUD?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728526" y="2138330"/>
            <a:ext cx="28562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6365">
              <a:lnSpc>
                <a:spcPts val="1750"/>
              </a:lnSpc>
              <a:spcAft>
                <a:spcPts val="800"/>
              </a:spcAft>
            </a:pPr>
            <a:r>
              <a:rPr lang="en-US" sz="2400" b="1" i="1" u="sng" dirty="0">
                <a:latin typeface="Assistant" panose="00000500000000000000" pitchFamily="50" charset="-79"/>
                <a:ea typeface="Calibri" panose="020F0502020204030204" pitchFamily="34" charset="0"/>
                <a:cs typeface="Arial" panose="020B0604020202020204" pitchFamily="34" charset="0"/>
              </a:rPr>
              <a:t>THE POSITIVE SIDE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83990" y="3254473"/>
            <a:ext cx="93412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Direct connection with the members 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Introduce and integrate the golden age group to digital activity and services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Transform a crisis into an opportunity by creative thinking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Conduct the first online TDs course using Zoom software</a:t>
            </a:r>
          </a:p>
        </p:txBody>
      </p:sp>
    </p:spTree>
    <p:extLst>
      <p:ext uri="{BB962C8B-B14F-4D97-AF65-F5344CB8AC3E}">
        <p14:creationId xmlns:p14="http://schemas.microsoft.com/office/powerpoint/2010/main" val="640281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9"/>
          <p:cNvSpPr/>
          <p:nvPr/>
        </p:nvSpPr>
        <p:spPr>
          <a:xfrm>
            <a:off x="848454" y="1327147"/>
            <a:ext cx="4243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January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7" y="854092"/>
            <a:ext cx="3528392" cy="22634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820" y="2906562"/>
            <a:ext cx="4128589" cy="3773696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2257354" y="6546511"/>
            <a:ext cx="677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is both our savior and our nightmare 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399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0189" y="1658834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68" y="1834318"/>
            <a:ext cx="2234921" cy="519365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8" y="2287486"/>
            <a:ext cx="261703" cy="31235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18" y="2439886"/>
            <a:ext cx="261703" cy="31235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6" y="2567707"/>
            <a:ext cx="261703" cy="31235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46" y="2639530"/>
            <a:ext cx="261703" cy="31235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" y="2969923"/>
            <a:ext cx="261703" cy="31235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7" y="3415168"/>
            <a:ext cx="261703" cy="31235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7" y="3567568"/>
            <a:ext cx="261703" cy="31235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4" y="3363623"/>
            <a:ext cx="261703" cy="31235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3" y="3430856"/>
            <a:ext cx="261703" cy="31235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8" y="3668378"/>
            <a:ext cx="261703" cy="31235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1" y="3583256"/>
            <a:ext cx="261703" cy="31235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0" y="3891219"/>
            <a:ext cx="261703" cy="31235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078772"/>
            <a:ext cx="261703" cy="31235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3" y="6402672"/>
            <a:ext cx="261703" cy="31235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0" y="5704217"/>
            <a:ext cx="261703" cy="312355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6" y="3751971"/>
            <a:ext cx="261703" cy="31235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6" y="3926987"/>
            <a:ext cx="261703" cy="31235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5" y="3699754"/>
            <a:ext cx="261703" cy="31235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1" y="2762200"/>
            <a:ext cx="261703" cy="31235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" y="5391862"/>
            <a:ext cx="261703" cy="312355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4" y="4831546"/>
            <a:ext cx="261703" cy="31235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4" y="3719774"/>
            <a:ext cx="261703" cy="312355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96" y="3040738"/>
            <a:ext cx="2304256" cy="34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0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0189" y="1658834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68" y="1834318"/>
            <a:ext cx="2234921" cy="519365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98" y="3040467"/>
            <a:ext cx="2871936" cy="4155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654" y="3354413"/>
            <a:ext cx="26312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Youth projects</a:t>
            </a:r>
            <a:endParaRPr lang="he-IL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693717" y="4275976"/>
            <a:ext cx="27610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Team trainings </a:t>
            </a:r>
            <a:endParaRPr lang="he-IL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706034" y="5140072"/>
            <a:ext cx="27446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Collaborations </a:t>
            </a:r>
            <a:endParaRPr lang="he-IL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746936" y="6004168"/>
            <a:ext cx="265463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Bridge Festival</a:t>
            </a:r>
            <a:endParaRPr lang="he-IL" sz="3200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01" y="3082920"/>
            <a:ext cx="1182338" cy="117091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32" y="3924647"/>
            <a:ext cx="1182338" cy="117091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61" y="4861433"/>
            <a:ext cx="1182338" cy="117091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00" y="5733637"/>
            <a:ext cx="1182338" cy="11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68" y="1834318"/>
            <a:ext cx="2234921" cy="5193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654" y="3354413"/>
            <a:ext cx="26312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Youth projects</a:t>
            </a:r>
            <a:endParaRPr lang="he-IL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693717" y="4275976"/>
            <a:ext cx="27610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Team trainings </a:t>
            </a:r>
            <a:endParaRPr lang="he-IL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706034" y="5140072"/>
            <a:ext cx="27446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Collaborations </a:t>
            </a:r>
            <a:endParaRPr lang="he-IL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746936" y="6004168"/>
            <a:ext cx="265463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Bridge Festival</a:t>
            </a:r>
            <a:endParaRPr lang="he-IL" sz="3200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01" y="3082920"/>
            <a:ext cx="1182338" cy="117091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32" y="3924647"/>
            <a:ext cx="1182338" cy="117091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61" y="4861433"/>
            <a:ext cx="1182338" cy="117091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00" y="5733637"/>
            <a:ext cx="1182338" cy="117091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59" y="3513228"/>
            <a:ext cx="3557533" cy="3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19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177077" y="2496806"/>
            <a:ext cx="692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TAKEN TO “REVIVE” THE BRIDGE INDUSTRY </a:t>
            </a:r>
            <a:endParaRPr lang="he-IL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644430" y="3564607"/>
            <a:ext cx="41676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1. Receive permission from BBO</a:t>
            </a:r>
            <a:endParaRPr lang="he-IL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644430" y="4706152"/>
            <a:ext cx="55606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3. Conduct Free experimental tournaments</a:t>
            </a:r>
            <a:endParaRPr lang="he-I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661485" y="5247730"/>
            <a:ext cx="45748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4. Create video tutorials &amp; manuals</a:t>
            </a:r>
            <a:endParaRPr lang="he-IL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661485" y="5800829"/>
            <a:ext cx="29350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5. Customer’s support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430" y="4164574"/>
            <a:ext cx="369819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2. Master the new platform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54649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April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935296" y="2444597"/>
            <a:ext cx="692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RESUSCITATION JAB FOR PLAYERS 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932462" y="4046502"/>
            <a:ext cx="276960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1. Paid tournaments</a:t>
            </a:r>
            <a:endParaRPr lang="he-IL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932462" y="4766396"/>
            <a:ext cx="29154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2. Local Master Points</a:t>
            </a:r>
            <a:endParaRPr lang="he-IL" sz="24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92" y="2902619"/>
            <a:ext cx="1098413" cy="109841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30" y="3065235"/>
            <a:ext cx="480222" cy="6429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92" y="5400070"/>
            <a:ext cx="840262" cy="112497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86" y="5830194"/>
            <a:ext cx="705323" cy="6985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2461" y="5425621"/>
            <a:ext cx="33366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3. National Master Points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920665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4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98" y="1666010"/>
            <a:ext cx="836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 </a:t>
            </a:r>
          </a:p>
          <a:p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April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935296" y="2444597"/>
            <a:ext cx="692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RESUSCITATION JAB FOR THE CLUBS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932462" y="3420591"/>
            <a:ext cx="203613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1. Financial aid</a:t>
            </a:r>
            <a:endParaRPr lang="he-IL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932462" y="4140485"/>
            <a:ext cx="442569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2.  Clubs conducting independent </a:t>
            </a:r>
          </a:p>
          <a:p>
            <a:r>
              <a:rPr lang="en-US" sz="2400" dirty="0"/>
              <a:t>      online tournaments</a:t>
            </a:r>
          </a:p>
        </p:txBody>
      </p:sp>
      <p:sp>
        <p:nvSpPr>
          <p:cNvPr id="15" name="מלבן 14"/>
          <p:cNvSpPr/>
          <p:nvPr/>
        </p:nvSpPr>
        <p:spPr>
          <a:xfrm>
            <a:off x="4969346" y="4745741"/>
            <a:ext cx="5219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/>
          </a:p>
          <a:p>
            <a:r>
              <a:rPr lang="en-US" sz="2400" dirty="0"/>
              <a:t>3. Massive TD training</a:t>
            </a:r>
            <a:endParaRPr lang="he-IL" sz="24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92" y="2902619"/>
            <a:ext cx="1098413" cy="109841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30" y="3065235"/>
            <a:ext cx="480222" cy="64294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92" y="5400070"/>
            <a:ext cx="840262" cy="112497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30" y="5515527"/>
            <a:ext cx="48022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9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2000" y="36215"/>
            <a:ext cx="7482169" cy="1198800"/>
          </a:xfrm>
          <a:prstGeom prst="rect">
            <a:avLst/>
          </a:prstGeom>
          <a:solidFill>
            <a:srgbClr val="2AA82A"/>
          </a:solidFill>
          <a:effectLst>
            <a:softEdge rad="393700"/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719" tIns="52860" rIns="105719" bIns="52860" rtlCol="0" anchor="ctr"/>
          <a:lstStyle/>
          <a:p>
            <a:pPr algn="ctr"/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11th EBL NBO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Officers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’ </a:t>
            </a:r>
            <a:r>
              <a:rPr lang="fr-F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Seminar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3" y="216000"/>
            <a:ext cx="2365437" cy="90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19" tIns="52860" rIns="105719" bIns="52860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2022 - </a:t>
            </a:r>
            <a:r>
              <a:rPr lang="fr-FR" dirty="0" err="1"/>
              <a:t>Larnaca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17F8-1C34-464A-88FF-AB39F9B875E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42" y="705934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European</a:t>
            </a:r>
            <a:r>
              <a:rPr lang="fr-FR" sz="1400" dirty="0"/>
              <a:t> Bridge </a:t>
            </a:r>
            <a:r>
              <a:rPr lang="fr-FR" sz="1400" dirty="0" err="1"/>
              <a:t>League</a:t>
            </a:r>
            <a:endParaRPr lang="fr-FR" sz="1400" dirty="0"/>
          </a:p>
        </p:txBody>
      </p:sp>
      <p:pic>
        <p:nvPicPr>
          <p:cNvPr id="1026" name="Picture 2" descr="E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440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6" y="1175100"/>
            <a:ext cx="3528392" cy="133281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988204" y="1327147"/>
            <a:ext cx="3103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May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152936" y="2423832"/>
            <a:ext cx="106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CHAMPIONSHIPS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2" y="3799955"/>
            <a:ext cx="3003775" cy="160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849190" y="3978670"/>
            <a:ext cx="404892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The 1</a:t>
            </a:r>
            <a:r>
              <a:rPr lang="en-US" sz="2400" baseline="30000" dirty="0"/>
              <a:t>st</a:t>
            </a:r>
            <a:r>
              <a:rPr lang="en-US" sz="2400" dirty="0"/>
              <a:t> Online Israel Senior </a:t>
            </a:r>
          </a:p>
          <a:p>
            <a:r>
              <a:rPr lang="en-US" sz="2400" dirty="0"/>
              <a:t>       Championship</a:t>
            </a:r>
            <a:endParaRPr lang="he-IL" sz="2400" dirty="0"/>
          </a:p>
        </p:txBody>
      </p:sp>
      <p:sp>
        <p:nvSpPr>
          <p:cNvPr id="15" name="מלבן 14"/>
          <p:cNvSpPr/>
          <p:nvPr/>
        </p:nvSpPr>
        <p:spPr>
          <a:xfrm>
            <a:off x="4849190" y="5084006"/>
            <a:ext cx="581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Additional Online </a:t>
            </a:r>
          </a:p>
          <a:p>
            <a:r>
              <a:rPr lang="en-US" sz="2400" dirty="0"/>
              <a:t>    National Championships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65523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EDF0C9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1152</Words>
  <Application>Microsoft Macintosh PowerPoint</Application>
  <PresentationFormat>Personnalisé</PresentationFormat>
  <Paragraphs>344</Paragraphs>
  <Slides>28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Assistant</vt:lpstr>
      <vt:lpstr>Calibri</vt:lpstr>
      <vt:lpstr>Franklin Gothic Demi Cond</vt:lpstr>
      <vt:lpstr>Wingdings</vt:lpstr>
      <vt:lpstr>Thème Office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Annie</dc:creator>
  <cp:lastModifiedBy>Microsoft Office User</cp:lastModifiedBy>
  <cp:revision>374</cp:revision>
  <dcterms:created xsi:type="dcterms:W3CDTF">2011-12-25T21:19:53Z</dcterms:created>
  <dcterms:modified xsi:type="dcterms:W3CDTF">2022-01-29T07:38:43Z</dcterms:modified>
</cp:coreProperties>
</file>